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1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5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4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1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7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2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7E56-D3CC-4EE1-BC77-05A67D998419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74EE-5243-48C0-B097-FA8F8779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03" y="113211"/>
            <a:ext cx="8926286" cy="6662058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714" y="136353"/>
            <a:ext cx="8926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4</a:t>
            </a:r>
            <a:r>
              <a:rPr lang="en-GB" sz="2800" b="1" dirty="0" smtClean="0">
                <a:solidFill>
                  <a:schemeClr val="accent2"/>
                </a:solidFill>
                <a:latin typeface="NTPreCursivefk" panose="03000400000000000000" pitchFamily="66" charset="0"/>
              </a:rPr>
              <a:t>C</a:t>
            </a:r>
            <a:r>
              <a:rPr lang="en-GB" sz="2800" b="1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S</a:t>
            </a:r>
            <a:r>
              <a:rPr lang="en-GB" sz="2800" b="1" dirty="0" smtClean="0">
                <a:solidFill>
                  <a:schemeClr val="accent2"/>
                </a:solidFill>
                <a:latin typeface="NTPreCursivefk" panose="03000400000000000000" pitchFamily="66" charset="0"/>
              </a:rPr>
              <a:t>p</a:t>
            </a:r>
            <a:r>
              <a:rPr lang="en-GB" sz="2800" b="1" dirty="0" smtClean="0">
                <a:solidFill>
                  <a:srgbClr val="FFC000"/>
                </a:solidFill>
                <a:latin typeface="NTPreCursivefk" panose="03000400000000000000" pitchFamily="66" charset="0"/>
              </a:rPr>
              <a:t>r</a:t>
            </a:r>
            <a:r>
              <a:rPr lang="en-GB" sz="2800" b="1" dirty="0" smtClean="0">
                <a:solidFill>
                  <a:schemeClr val="accent6"/>
                </a:solidFill>
                <a:latin typeface="NTPreCursivefk" panose="03000400000000000000" pitchFamily="66" charset="0"/>
              </a:rPr>
              <a:t>i</a:t>
            </a:r>
            <a:r>
              <a:rPr lang="en-GB" sz="2800" b="1" dirty="0" smtClean="0">
                <a:solidFill>
                  <a:srgbClr val="0070C0"/>
                </a:solidFill>
                <a:latin typeface="NTPreCursivefk" panose="03000400000000000000" pitchFamily="66" charset="0"/>
              </a:rPr>
              <a:t>n</a:t>
            </a:r>
            <a:r>
              <a:rPr lang="en-GB" sz="2800" b="1" dirty="0" smtClean="0">
                <a:solidFill>
                  <a:srgbClr val="7030A0"/>
                </a:solidFill>
                <a:latin typeface="NTPreCursivefk" panose="03000400000000000000" pitchFamily="66" charset="0"/>
              </a:rPr>
              <a:t>g </a:t>
            </a:r>
            <a:r>
              <a:rPr lang="en-GB" sz="2800" b="1" dirty="0">
                <a:solidFill>
                  <a:srgbClr val="7030A0"/>
                </a:solidFill>
                <a:latin typeface="NTPreCursivefk" panose="03000400000000000000" pitchFamily="66" charset="0"/>
              </a:rPr>
              <a:t>1</a:t>
            </a:r>
            <a:r>
              <a:rPr lang="en-GB" sz="2800" b="1" dirty="0" smtClean="0">
                <a:latin typeface="NTPreCursivefk" panose="03000400000000000000" pitchFamily="66" charset="0"/>
              </a:rPr>
              <a:t>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2</a:t>
            </a:r>
            <a:r>
              <a:rPr lang="en-GB" sz="2800" b="1" dirty="0" smtClean="0">
                <a:solidFill>
                  <a:schemeClr val="accent2"/>
                </a:solidFill>
                <a:latin typeface="NTPreCursivefk" panose="03000400000000000000" pitchFamily="66" charset="0"/>
              </a:rPr>
              <a:t>0</a:t>
            </a:r>
            <a:r>
              <a:rPr lang="en-GB" sz="2800" b="1" dirty="0" smtClean="0">
                <a:solidFill>
                  <a:srgbClr val="FFC000"/>
                </a:solidFill>
                <a:latin typeface="NTPreCursivefk" panose="03000400000000000000" pitchFamily="66" charset="0"/>
              </a:rPr>
              <a:t>1</a:t>
            </a:r>
            <a:r>
              <a:rPr lang="en-GB" sz="2800" b="1" dirty="0" smtClean="0">
                <a:solidFill>
                  <a:schemeClr val="accent6"/>
                </a:solidFill>
                <a:latin typeface="NTPreCursivefk" panose="03000400000000000000" pitchFamily="66" charset="0"/>
              </a:rPr>
              <a:t>9</a:t>
            </a:r>
            <a:r>
              <a:rPr lang="en-GB" sz="2800" b="1" dirty="0" smtClean="0">
                <a:solidFill>
                  <a:srgbClr val="0070C0"/>
                </a:solidFill>
                <a:latin typeface="NTPreCursivefk" panose="03000400000000000000" pitchFamily="66" charset="0"/>
              </a:rPr>
              <a:t>-</a:t>
            </a:r>
            <a:r>
              <a:rPr lang="en-GB" sz="2800" b="1" dirty="0" smtClean="0">
                <a:solidFill>
                  <a:srgbClr val="7030A0"/>
                </a:solidFill>
                <a:latin typeface="NTPreCursivefk" panose="03000400000000000000" pitchFamily="66" charset="0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0</a:t>
            </a:r>
            <a:r>
              <a:rPr lang="en-GB" sz="2800" b="1" dirty="0" smtClean="0">
                <a:solidFill>
                  <a:schemeClr val="accent2"/>
                </a:solidFill>
                <a:latin typeface="NTPreCursivefk" panose="03000400000000000000" pitchFamily="66" charset="0"/>
              </a:rPr>
              <a:t>2</a:t>
            </a:r>
            <a:r>
              <a:rPr lang="en-GB" sz="2800" b="1" dirty="0">
                <a:solidFill>
                  <a:srgbClr val="FFC000"/>
                </a:solidFill>
                <a:latin typeface="NTPreCursivefk" panose="03000400000000000000" pitchFamily="66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01" y="250335"/>
            <a:ext cx="31786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NTPreCursivefk" panose="03000400000000000000" pitchFamily="66" charset="0"/>
              </a:rPr>
              <a:t>History and Geography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Throughout the Spring 1, 4C will be using the topic of Anglo-Saxons to inspire their learning. Their key focus question will be ‘How did the Anglo-Saxons change Britain?’ They will be using historical information alongside artefacts to help them understand the ways of the Anglo-Saxons. </a:t>
            </a:r>
          </a:p>
          <a:p>
            <a:pPr algn="ctr"/>
            <a:r>
              <a:rPr lang="en-GB" sz="1600" b="1" dirty="0" smtClean="0">
                <a:latin typeface="NTPreCursivefk" panose="03000400000000000000" pitchFamily="66" charset="0"/>
              </a:rPr>
              <a:t>English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Their English work will be centred around The Monster Slayer (Patten) and will be linked to their history topic, Anglo-Saxons. </a:t>
            </a:r>
            <a:endParaRPr lang="en-GB" sz="1600" dirty="0">
              <a:latin typeface="NTPreCursivefk" panose="03000400000000000000" pitchFamily="66" charset="0"/>
            </a:endParaRPr>
          </a:p>
          <a:p>
            <a:pPr algn="ctr"/>
            <a:r>
              <a:rPr lang="en-GB" sz="1600" b="1" dirty="0">
                <a:latin typeface="NTPreCursivefk" panose="03000400000000000000" pitchFamily="66" charset="0"/>
              </a:rPr>
              <a:t>Computing</a:t>
            </a:r>
            <a:endParaRPr lang="en-GB" sz="1600" dirty="0" smtClean="0">
              <a:latin typeface="NTPreCursivefk" panose="03000400000000000000" pitchFamily="66" charset="0"/>
            </a:endParaRP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In Computing, they will be learning all about coding and will be remembering E Safety throughout!</a:t>
            </a:r>
          </a:p>
          <a:p>
            <a:pPr algn="ctr"/>
            <a:r>
              <a:rPr lang="en-GB" sz="1600" b="1" dirty="0" smtClean="0">
                <a:latin typeface="NTPreCursivefk" panose="03000400000000000000" pitchFamily="66" charset="0"/>
              </a:rPr>
              <a:t>Music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This </a:t>
            </a:r>
            <a:r>
              <a:rPr lang="en-GB" sz="1600" dirty="0" err="1" smtClean="0">
                <a:latin typeface="NTPreCursivefk" panose="03000400000000000000" pitchFamily="66" charset="0"/>
              </a:rPr>
              <a:t>halfterm</a:t>
            </a:r>
            <a:r>
              <a:rPr lang="en-GB" sz="1600" dirty="0" smtClean="0">
                <a:latin typeface="NTPreCursivefk" panose="03000400000000000000" pitchFamily="66" charset="0"/>
              </a:rPr>
              <a:t> 4C will be having music 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lessons with Mr Doherty on a Thursday.</a:t>
            </a:r>
            <a:endParaRPr lang="en-GB" sz="1600" b="1" i="1" dirty="0">
              <a:latin typeface="NTPreCursivefk" panose="03000400000000000000" pitchFamily="66" charset="0"/>
            </a:endParaRPr>
          </a:p>
          <a:p>
            <a:endParaRPr lang="en-GB" sz="1200" b="1" i="1" dirty="0" smtClean="0">
              <a:latin typeface="NTPreCursivefk" panose="03000400000000000000" pitchFamily="66" charset="0"/>
            </a:endParaRPr>
          </a:p>
          <a:p>
            <a:endParaRPr lang="en-GB" sz="1200" b="1" i="1" dirty="0" smtClean="0">
              <a:latin typeface="NTPreCursivefk" panose="03000400000000000000" pitchFamily="66" charset="0"/>
            </a:endParaRPr>
          </a:p>
          <a:p>
            <a:r>
              <a:rPr lang="en-GB" sz="1200" b="1" i="1" dirty="0" smtClean="0">
                <a:latin typeface="NTPreCursivefk" panose="03000400000000000000" pitchFamily="66" charset="0"/>
              </a:rPr>
              <a:t>So far this year we have read…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6465" y="1313045"/>
            <a:ext cx="29109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NTPreCursivefk" panose="03000400000000000000" pitchFamily="66" charset="0"/>
              </a:rPr>
              <a:t>PE</a:t>
            </a:r>
          </a:p>
          <a:p>
            <a:pPr algn="ctr"/>
            <a:r>
              <a:rPr lang="en-GB" sz="1600" dirty="0">
                <a:latin typeface="NTPreCursivefk" panose="03000400000000000000" pitchFamily="66" charset="0"/>
              </a:rPr>
              <a:t>4C will have PE on a </a:t>
            </a:r>
            <a:r>
              <a:rPr lang="en-GB" sz="1600" dirty="0" smtClean="0">
                <a:latin typeface="NTPreCursivefk" panose="03000400000000000000" pitchFamily="66" charset="0"/>
              </a:rPr>
              <a:t>Tuesday afternoon and </a:t>
            </a:r>
            <a:r>
              <a:rPr lang="en-GB" sz="1600" dirty="0">
                <a:latin typeface="NTPreCursivefk" panose="03000400000000000000" pitchFamily="66" charset="0"/>
              </a:rPr>
              <a:t>Thursday morning. Please ensure your child has the correct kit with them every week, including outdoor clothing. </a:t>
            </a:r>
            <a:endParaRPr lang="en-GB" b="1" dirty="0" smtClean="0">
              <a:latin typeface="NTPreCursivefk" panose="03000400000000000000" pitchFamily="66" charset="0"/>
            </a:endParaRPr>
          </a:p>
          <a:p>
            <a:pPr algn="ctr"/>
            <a:r>
              <a:rPr lang="en-GB" b="1" dirty="0" smtClean="0">
                <a:latin typeface="NTPreCursivefk" panose="03000400000000000000" pitchFamily="66" charset="0"/>
              </a:rPr>
              <a:t>Reading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This half term, 4C have chosen to read The Boy at the Back of the Class by </a:t>
            </a:r>
            <a:r>
              <a:rPr lang="en-GB" sz="1600" dirty="0" err="1" smtClean="0">
                <a:latin typeface="NTPreCursivefk" panose="03000400000000000000" pitchFamily="66" charset="0"/>
              </a:rPr>
              <a:t>Onjali</a:t>
            </a:r>
            <a:r>
              <a:rPr lang="en-GB" sz="1600" dirty="0" smtClean="0">
                <a:latin typeface="NTPreCursivefk" panose="03000400000000000000" pitchFamily="66" charset="0"/>
              </a:rPr>
              <a:t> Rauf. They will be interacting with her through our school Twitter account </a:t>
            </a:r>
            <a:r>
              <a:rPr lang="en-GB" sz="1200" dirty="0" smtClean="0">
                <a:latin typeface="NTPreCursivefk" panose="03000400000000000000" pitchFamily="66" charset="0"/>
              </a:rPr>
              <a:t>(@</a:t>
            </a:r>
            <a:r>
              <a:rPr lang="en-GB" sz="1200" dirty="0" err="1" smtClean="0">
                <a:latin typeface="NTPreCursivefk" panose="03000400000000000000" pitchFamily="66" charset="0"/>
              </a:rPr>
              <a:t>StMarysRCMidd</a:t>
            </a:r>
            <a:r>
              <a:rPr lang="en-GB" sz="1200" dirty="0" smtClean="0">
                <a:latin typeface="NTPreCursivefk" panose="03000400000000000000" pitchFamily="66" charset="0"/>
              </a:rPr>
              <a:t>) </a:t>
            </a:r>
            <a:r>
              <a:rPr lang="en-GB" sz="1600" dirty="0" smtClean="0">
                <a:latin typeface="NTPreCursivefk" panose="03000400000000000000" pitchFamily="66" charset="0"/>
              </a:rPr>
              <a:t>and are excited about this!</a:t>
            </a:r>
            <a:endParaRPr lang="en-GB" sz="1600" dirty="0">
              <a:latin typeface="NTPreCursivefk" panose="030004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895" y="250335"/>
            <a:ext cx="33130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NTPreCursivefk" panose="03000400000000000000" pitchFamily="66" charset="0"/>
              </a:rPr>
              <a:t>Maths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This half term, 4C will be focussing on multiplication and division followed by area. They will be following the White Rose Hub maths scheme alongside a focus on Times Tables using Times Tables Rock Stars!</a:t>
            </a:r>
          </a:p>
          <a:p>
            <a:pPr algn="ctr"/>
            <a:r>
              <a:rPr lang="en-GB" sz="1600" b="1" dirty="0" smtClean="0">
                <a:latin typeface="NTPreCursivefk" panose="03000400000000000000" pitchFamily="66" charset="0"/>
              </a:rPr>
              <a:t>Science</a:t>
            </a:r>
            <a:endParaRPr lang="en-GB" sz="1600" b="1" dirty="0">
              <a:latin typeface="NTPreCursivefk" panose="03000400000000000000" pitchFamily="66" charset="0"/>
            </a:endParaRPr>
          </a:p>
          <a:p>
            <a:pPr algn="ctr"/>
            <a:r>
              <a:rPr lang="en-GB" sz="1600" dirty="0">
                <a:latin typeface="NTPreCursivefk" panose="03000400000000000000" pitchFamily="66" charset="0"/>
              </a:rPr>
              <a:t>This half term, 4C will be looking into the topic of </a:t>
            </a:r>
            <a:r>
              <a:rPr lang="en-GB" sz="1600" dirty="0" smtClean="0">
                <a:latin typeface="NTPreCursivefk" panose="03000400000000000000" pitchFamily="66" charset="0"/>
              </a:rPr>
              <a:t>‘Sound’. </a:t>
            </a:r>
            <a:r>
              <a:rPr lang="en-GB" sz="1600" dirty="0">
                <a:latin typeface="NTPreCursivefk" panose="03000400000000000000" pitchFamily="66" charset="0"/>
              </a:rPr>
              <a:t>They will be looking </a:t>
            </a:r>
            <a:r>
              <a:rPr lang="en-GB" sz="1600" dirty="0" smtClean="0">
                <a:latin typeface="NTPreCursivefk" panose="03000400000000000000" pitchFamily="66" charset="0"/>
              </a:rPr>
              <a:t>how we hear sound and learning key vocabulary to do with sound too. </a:t>
            </a:r>
          </a:p>
          <a:p>
            <a:pPr algn="ctr"/>
            <a:r>
              <a:rPr lang="en-GB" sz="1600" b="1" dirty="0">
                <a:latin typeface="NTPreCursivefk" panose="03000400000000000000" pitchFamily="66" charset="0"/>
              </a:rPr>
              <a:t>RE</a:t>
            </a:r>
          </a:p>
          <a:p>
            <a:pPr algn="ctr"/>
            <a:r>
              <a:rPr lang="en-GB" sz="1600" dirty="0">
                <a:latin typeface="NTPreCursivefk" panose="03000400000000000000" pitchFamily="66" charset="0"/>
              </a:rPr>
              <a:t>This half term, 4C will </a:t>
            </a:r>
            <a:r>
              <a:rPr lang="en-GB" sz="1600" dirty="0" smtClean="0">
                <a:latin typeface="NTPreCursivefk" panose="03000400000000000000" pitchFamily="66" charset="0"/>
              </a:rPr>
              <a:t>be learning about the parish community and living in communion following the Come and See scheme of learning. </a:t>
            </a:r>
          </a:p>
          <a:p>
            <a:pPr algn="ctr"/>
            <a:r>
              <a:rPr lang="en-GB" sz="1600" b="1" dirty="0" smtClean="0">
                <a:latin typeface="NTPreCursivefk" panose="03000400000000000000" pitchFamily="66" charset="0"/>
              </a:rPr>
              <a:t>Homework </a:t>
            </a:r>
          </a:p>
          <a:p>
            <a:pPr algn="ctr"/>
            <a:r>
              <a:rPr lang="en-GB" sz="1600" dirty="0" smtClean="0">
                <a:latin typeface="NTPreCursivefk" panose="03000400000000000000" pitchFamily="66" charset="0"/>
              </a:rPr>
              <a:t>Every week, children will receive spellings, arithmetic and grammar homework on a Friday to be given in the following Wednesday. This is alongside daily reading which is expected for </a:t>
            </a:r>
          </a:p>
          <a:p>
            <a:pPr algn="ctr"/>
            <a:r>
              <a:rPr lang="en-GB" sz="1600" i="1" dirty="0">
                <a:latin typeface="NTPreCursivefk" panose="03000400000000000000" pitchFamily="66" charset="0"/>
              </a:rPr>
              <a:t>a</a:t>
            </a:r>
            <a:r>
              <a:rPr lang="en-GB" sz="1600" i="1" dirty="0" smtClean="0">
                <a:latin typeface="NTPreCursivefk" panose="03000400000000000000" pitchFamily="66" charset="0"/>
              </a:rPr>
              <a:t>ll</a:t>
            </a:r>
            <a:r>
              <a:rPr lang="en-GB" sz="1600" b="1" dirty="0" smtClean="0">
                <a:latin typeface="NTPreCursivefk" panose="03000400000000000000" pitchFamily="66" charset="0"/>
              </a:rPr>
              <a:t> </a:t>
            </a:r>
            <a:r>
              <a:rPr lang="en-GB" sz="1600" dirty="0" smtClean="0">
                <a:latin typeface="NTPreCursivefk" panose="03000400000000000000" pitchFamily="66" charset="0"/>
              </a:rPr>
              <a:t>children.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7277" y="4163039"/>
            <a:ext cx="28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NTPreCursivefk" panose="03000400000000000000" pitchFamily="66" charset="0"/>
              </a:rPr>
              <a:t>.</a:t>
            </a:r>
            <a:endParaRPr lang="en-GB" dirty="0">
              <a:latin typeface="NTPreCursivefk" panose="0300040000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95" y="5751304"/>
            <a:ext cx="623463" cy="950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78" y="5955111"/>
            <a:ext cx="785126" cy="778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9" y="5774243"/>
            <a:ext cx="629463" cy="963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12" y="5774243"/>
            <a:ext cx="618503" cy="9515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5" y="5778718"/>
            <a:ext cx="606124" cy="947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36" y="5774242"/>
            <a:ext cx="703278" cy="927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181" y="5746153"/>
            <a:ext cx="883498" cy="955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5774242"/>
            <a:ext cx="596701" cy="9158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22283" y="5993993"/>
            <a:ext cx="2811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NTPreCursivefk" panose="03000400000000000000" pitchFamily="66" charset="0"/>
              </a:rPr>
              <a:t>Please don’t hesitate to get in touch should you require any further </a:t>
            </a:r>
            <a:r>
              <a:rPr lang="en-GB" sz="1400" i="1" dirty="0" smtClean="0">
                <a:latin typeface="NTPreCursivefk" panose="03000400000000000000" pitchFamily="66" charset="0"/>
              </a:rPr>
              <a:t>information.</a:t>
            </a:r>
            <a:endParaRPr lang="en-GB" sz="1400" i="1" dirty="0">
              <a:latin typeface="NTPreCursivefk" panose="03000400000000000000" pitchFamily="66" charset="0"/>
            </a:endParaRPr>
          </a:p>
          <a:p>
            <a:pPr algn="ctr"/>
            <a:r>
              <a:rPr lang="en-GB" sz="1400" i="1" dirty="0">
                <a:latin typeface="NTPreCursivefk" panose="03000400000000000000" pitchFamily="66" charset="0"/>
              </a:rPr>
              <a:t>Miss Critchley </a:t>
            </a:r>
            <a:r>
              <a:rPr lang="en-GB" sz="1400" i="1" dirty="0">
                <a:latin typeface="NTPreCursivefk" panose="03000400000000000000" pitchFamily="66" charset="0"/>
                <a:sym typeface="Wingdings" panose="05000000000000000000" pitchFamily="2" charset="2"/>
              </a:rPr>
              <a:t> </a:t>
            </a:r>
            <a:endParaRPr lang="en-GB" sz="1400" i="1" dirty="0">
              <a:latin typeface="NTPreCursivefk" panose="03000400000000000000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50" y="4527344"/>
            <a:ext cx="770689" cy="11796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t="19152" r="24635" b="17576"/>
          <a:stretch/>
        </p:blipFill>
        <p:spPr>
          <a:xfrm>
            <a:off x="3702985" y="4866450"/>
            <a:ext cx="601477" cy="5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350</Words>
  <Application>Microsoft Office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NTPreCursivefk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Critchley</dc:creator>
  <cp:lastModifiedBy>Mike McGrail</cp:lastModifiedBy>
  <cp:revision>10</cp:revision>
  <dcterms:created xsi:type="dcterms:W3CDTF">2018-09-07T18:42:13Z</dcterms:created>
  <dcterms:modified xsi:type="dcterms:W3CDTF">2020-01-09T12:46:33Z</dcterms:modified>
</cp:coreProperties>
</file>